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iwcrjQXvuFxVoYLecT/SxCCJcm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://www.nature.com/articles/nmicrobiol201648.pdf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-75" y="392725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Presented by Theo N.</a:t>
            </a:r>
            <a:endParaRPr sz="6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9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Bioinformatics</a:t>
            </a:r>
            <a:endParaRPr b="1" sz="9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075" y="1759450"/>
            <a:ext cx="2789975" cy="20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5200" y="1759450"/>
            <a:ext cx="3138725" cy="20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3093400" y="1963625"/>
            <a:ext cx="92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9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+</a:t>
            </a:r>
            <a:endParaRPr b="1" sz="9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7083925" y="1963625"/>
            <a:ext cx="92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9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endParaRPr b="1" sz="9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7827075" y="1963625"/>
            <a:ext cx="92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9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b="1" sz="9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 txBox="1"/>
          <p:nvPr>
            <p:ph idx="1" type="subTitle"/>
          </p:nvPr>
        </p:nvSpPr>
        <p:spPr>
          <a:xfrm>
            <a:off x="-1" y="0"/>
            <a:ext cx="9144001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Exponential Data Increase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812" y="883403"/>
            <a:ext cx="6390146" cy="426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Computational Biology vs. Bioinformatics 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" y="1629575"/>
            <a:ext cx="6246348" cy="35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8767" y="1629575"/>
            <a:ext cx="4685232" cy="35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 txBox="1"/>
          <p:nvPr>
            <p:ph idx="1" type="subTitle"/>
          </p:nvPr>
        </p:nvSpPr>
        <p:spPr>
          <a:xfrm>
            <a:off x="-1" y="0"/>
            <a:ext cx="9144001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Bulk vs. sc RNAseq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Recent Advances in Single-cell Genomics Techniques | Technology Networks"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0331"/>
            <a:ext cx="9144000" cy="39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Experimental Design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856" y="937647"/>
            <a:ext cx="6512288" cy="420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432475" y="983075"/>
            <a:ext cx="2090400" cy="40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Data Collection Techniques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RNA purification (RNeasy) Diagram | Quizlet" id="184" name="Google Shape;184;p14"/>
          <p:cNvPicPr preferRelativeResize="0"/>
          <p:nvPr/>
        </p:nvPicPr>
        <p:blipFill rotWithShape="1">
          <a:blip r:embed="rId3">
            <a:alphaModFix/>
          </a:blip>
          <a:srcRect b="8043" l="0" r="0" t="0"/>
          <a:stretch/>
        </p:blipFill>
        <p:spPr>
          <a:xfrm>
            <a:off x="291856" y="983075"/>
            <a:ext cx="3067845" cy="4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4">
            <a:alphaModFix/>
          </a:blip>
          <a:srcRect b="0" l="3503" r="0" t="0"/>
          <a:stretch/>
        </p:blipFill>
        <p:spPr>
          <a:xfrm>
            <a:off x="2843452" y="983075"/>
            <a:ext cx="6001303" cy="40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4"/>
          <p:cNvSpPr/>
          <p:nvPr/>
        </p:nvSpPr>
        <p:spPr>
          <a:xfrm rot="-4188971">
            <a:off x="1301478" y="2912733"/>
            <a:ext cx="3453583" cy="4807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15" y="-25"/>
            <a:ext cx="82734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Google Colab?. Introduction to Google Colab. | by Hrishikesh Mane |  Medium"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8616" y="442375"/>
            <a:ext cx="2898183" cy="128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ython-logo-notext.svg - Wikimedia Commons" id="199" name="Google Shape;1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257" y="1723412"/>
            <a:ext cx="2323777" cy="232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1102" y="2712202"/>
            <a:ext cx="2872818" cy="222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axy Training!" id="201" name="Google Shape;2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9539" y="309967"/>
            <a:ext cx="3626601" cy="208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use Terminal on Mac - Macworld UK" id="202" name="Google Shape;20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2388" y="2858078"/>
            <a:ext cx="3460322" cy="2076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ek Flow Genomic Analysis Software - Lab and Enterprise Solutions –  Partek Inc" id="203" name="Google Shape;20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807" y="1354428"/>
            <a:ext cx="1363851" cy="56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>
            <p:ph idx="1" type="subTitle"/>
          </p:nvPr>
        </p:nvSpPr>
        <p:spPr>
          <a:xfrm>
            <a:off x="-75" y="146459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-225" y="2419922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tmn2126@columbia.edu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019" y="0"/>
            <a:ext cx="67859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00" y="1117900"/>
            <a:ext cx="2102973" cy="14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/>
        </p:nvSpPr>
        <p:spPr>
          <a:xfrm>
            <a:off x="2467775" y="1346900"/>
            <a:ext cx="1863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DNA</a:t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225" y="1117900"/>
            <a:ext cx="3070750" cy="39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3975325" y="2578575"/>
            <a:ext cx="1863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RNA</a:t>
            </a:r>
            <a:endParaRPr/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88" y="2678101"/>
            <a:ext cx="2395605" cy="23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2614100" y="4041300"/>
            <a:ext cx="2805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Protein</a:t>
            </a:r>
            <a:endParaRPr/>
          </a:p>
        </p:txBody>
      </p:sp>
      <p:cxnSp>
        <p:nvCxnSpPr>
          <p:cNvPr id="73" name="Google Shape;73;p2"/>
          <p:cNvCxnSpPr>
            <a:stCxn id="68" idx="3"/>
          </p:cNvCxnSpPr>
          <p:nvPr/>
        </p:nvCxnSpPr>
        <p:spPr>
          <a:xfrm>
            <a:off x="4331675" y="1821800"/>
            <a:ext cx="1188900" cy="795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" name="Google Shape;74;p2"/>
          <p:cNvCxnSpPr/>
          <p:nvPr/>
        </p:nvCxnSpPr>
        <p:spPr>
          <a:xfrm flipH="1">
            <a:off x="2972125" y="3652050"/>
            <a:ext cx="2269800" cy="4314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" name="Google Shape;75;p2"/>
          <p:cNvSpPr txBox="1"/>
          <p:nvPr/>
        </p:nvSpPr>
        <p:spPr>
          <a:xfrm>
            <a:off x="0" y="593250"/>
            <a:ext cx="8467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36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Variability</a:t>
            </a:r>
            <a:endParaRPr/>
          </a:p>
        </p:txBody>
      </p:sp>
      <p:sp>
        <p:nvSpPr>
          <p:cNvPr id="76" name="Google Shape;76;p2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Foundation</a:t>
            </a:r>
            <a:endParaRPr b="1" sz="5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5" y="0"/>
            <a:ext cx="43521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>
            <p:ph idx="1" type="subTitle"/>
          </p:nvPr>
        </p:nvSpPr>
        <p:spPr>
          <a:xfrm>
            <a:off x="-75" y="4658450"/>
            <a:ext cx="1768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100">
                <a:solidFill>
                  <a:srgbClr val="000000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www.nature.com/articles/nmicrobiol201648.pdf</a:t>
            </a:r>
            <a:endParaRPr b="1" i="1" sz="4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2187" y="0"/>
            <a:ext cx="4798942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6">
            <a:alphaModFix/>
          </a:blip>
          <a:srcRect b="0" l="0" r="0" t="59057"/>
          <a:stretch/>
        </p:blipFill>
        <p:spPr>
          <a:xfrm>
            <a:off x="4372182" y="3515082"/>
            <a:ext cx="4788947" cy="162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 - College Dorms</a:t>
            </a:r>
            <a:endParaRPr b="1"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0072"/>
            <a:ext cx="9144000" cy="439340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4656725" y="750075"/>
            <a:ext cx="4487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Microbial Similarity between Students in a Common Dormitory Environment Reveals the Forensic Potential of Individual Microbial Signatures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Miles Richardson, Neil Gottel, Jack A. Gilbert, Simon Lax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mBio Jul 2019, 10 (4) e01054-19;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DOI: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10.1128/mBio.01054-19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0" y="0"/>
            <a:ext cx="5870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 - ZIKA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050" y="882700"/>
            <a:ext cx="4466350" cy="41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0074" y="-25"/>
            <a:ext cx="32738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 rot="-5400000">
            <a:off x="-1067775" y="1075800"/>
            <a:ext cx="513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Metsky HC, Matranga CB, Wohl S, et al. Zika virus evolution and spread in the Americas. </a:t>
            </a:r>
            <a:r>
              <a:rPr b="0" i="1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Nature</a:t>
            </a: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2017;546(7658):411–415. doi:10.1038/nature22402</a:t>
            </a:r>
            <a:endParaRPr b="0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>
            <p:ph idx="1" type="subTitle"/>
          </p:nvPr>
        </p:nvSpPr>
        <p:spPr>
          <a:xfrm>
            <a:off x="-1" y="0"/>
            <a:ext cx="6811505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 – COVID19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0" name="Google Shape;110;p6"/>
          <p:cNvSpPr txBox="1"/>
          <p:nvPr/>
        </p:nvSpPr>
        <p:spPr>
          <a:xfrm rot="-5400000">
            <a:off x="-675525" y="1468050"/>
            <a:ext cx="4350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An evolutionary portrait of the progenitor SARS-CoV-2 and its dominant offshoots in COVID-19 pandemic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Sudhir Kumar, Qiqing Tao, Steven Weaver, Maxwell Sanderford, Marcos A. Caraballo-Ortiz, Sudip Sharma, Sergei L. K. Pond, Sayaka Miura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bioRxiv 2020.09.24.311845; doi: https://doi.org/10.1101/2020.09.24.311845 </a:t>
            </a:r>
            <a:endParaRPr b="0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854" y="898425"/>
            <a:ext cx="4855794" cy="42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6780" y="3091911"/>
            <a:ext cx="3547219" cy="205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5">
            <a:alphaModFix/>
          </a:blip>
          <a:srcRect b="863" l="0" r="0" t="8403"/>
          <a:stretch/>
        </p:blipFill>
        <p:spPr>
          <a:xfrm>
            <a:off x="5833648" y="898400"/>
            <a:ext cx="3310352" cy="219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1" type="subTitle"/>
          </p:nvPr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 – COVID19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-150" y="4180711"/>
            <a:ext cx="9144149" cy="9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Zhang, JY., Wang, XM., Xing, X. et al. Single-cell landscape of immunological responses in patients with COVID-19. Nat Immunol 21, 1107–1118 (2020). https://doi.org/10.1038/s41590-020-0762-x</a:t>
            </a:r>
            <a:endParaRPr b="0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2788"/>
            <a:ext cx="9144000" cy="321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>
            <p:ph idx="1" type="subTitle"/>
          </p:nvPr>
        </p:nvSpPr>
        <p:spPr>
          <a:xfrm>
            <a:off x="0" y="0"/>
            <a:ext cx="91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Significance – COVID19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-150" y="4180711"/>
            <a:ext cx="9144149" cy="9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https://directorsblog.nih.gov/2020/07/16/researchers-publish-encouraging-early-data-on-covid-19-vaccine/</a:t>
            </a:r>
            <a:endParaRPr b="0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289050"/>
            <a:ext cx="4572000" cy="2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-75" y="-25"/>
            <a:ext cx="91440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461" y="2768125"/>
            <a:ext cx="2824375" cy="21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 txBox="1"/>
          <p:nvPr>
            <p:ph idx="1" type="subTitle"/>
          </p:nvPr>
        </p:nvSpPr>
        <p:spPr>
          <a:xfrm>
            <a:off x="6999338" y="2175425"/>
            <a:ext cx="124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THP1</a:t>
            </a:r>
            <a:endParaRPr b="1" sz="3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7337" y="2761514"/>
            <a:ext cx="2824374" cy="211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/>
          <p:nvPr>
            <p:ph idx="1" type="subTitle"/>
          </p:nvPr>
        </p:nvSpPr>
        <p:spPr>
          <a:xfrm>
            <a:off x="3947700" y="2175425"/>
            <a:ext cx="124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HBC</a:t>
            </a:r>
            <a:endParaRPr b="1" sz="3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007" y="2764825"/>
            <a:ext cx="2679580" cy="21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 txBox="1"/>
          <p:nvPr>
            <p:ph idx="1" type="subTitle"/>
          </p:nvPr>
        </p:nvSpPr>
        <p:spPr>
          <a:xfrm>
            <a:off x="108000" y="2175425"/>
            <a:ext cx="2679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Microglia</a:t>
            </a:r>
            <a:endParaRPr b="1" sz="3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00" y="310225"/>
            <a:ext cx="1931825" cy="1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>
            <p:ph idx="1" type="subTitle"/>
          </p:nvPr>
        </p:nvSpPr>
        <p:spPr>
          <a:xfrm>
            <a:off x="2039825" y="1028950"/>
            <a:ext cx="132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Kupffer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8671" y="310233"/>
            <a:ext cx="3487160" cy="1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>
            <p:ph idx="1" type="subTitle"/>
          </p:nvPr>
        </p:nvSpPr>
        <p:spPr>
          <a:xfrm>
            <a:off x="3947700" y="1028950"/>
            <a:ext cx="1601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Decidual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8">
            <a:alphaModFix/>
          </a:blip>
          <a:srcRect b="28571" l="21921" r="29393" t="23694"/>
          <a:stretch/>
        </p:blipFill>
        <p:spPr>
          <a:xfrm>
            <a:off x="3199907" y="1467025"/>
            <a:ext cx="1109817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2039825" y="179025"/>
            <a:ext cx="348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Monocytes</a:t>
            </a:r>
            <a:endParaRPr b="1" sz="3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>
            <a:off x="3771900" y="844050"/>
            <a:ext cx="0" cy="49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